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99520-11F6-6743-8342-93252309AEEA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C030D-C2F4-844B-89AC-347DFD014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using enthalpy of combustion and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</a:rPr>
              <a:t>   Construct an enthalpy </a:t>
            </a:r>
            <a:r>
              <a:rPr lang="en-GB" dirty="0" smtClean="0">
                <a:solidFill>
                  <a:srgbClr val="0000FF"/>
                </a:solidFill>
              </a:rPr>
              <a:t>cycle and calculate the value of </a:t>
            </a:r>
            <a:r>
              <a:rPr lang="en-GB" dirty="0" err="1" smtClean="0">
                <a:solidFill>
                  <a:srgbClr val="0000FF"/>
                </a:solidFill>
                <a:sym typeface="Symbol"/>
              </a:rPr>
              <a:t></a:t>
            </a:r>
            <a:r>
              <a:rPr lang="en-GB" dirty="0" err="1" smtClean="0">
                <a:solidFill>
                  <a:srgbClr val="0000FF"/>
                </a:solidFill>
              </a:rPr>
              <a:t>H</a:t>
            </a:r>
            <a:r>
              <a:rPr lang="en-GB" baseline="-25000" dirty="0" err="1" smtClean="0">
                <a:solidFill>
                  <a:srgbClr val="0000FF"/>
                </a:solidFill>
              </a:rPr>
              <a:t>f</a:t>
            </a:r>
            <a:r>
              <a:rPr lang="en-GB" baseline="30000" dirty="0" err="1" smtClean="0">
                <a:solidFill>
                  <a:srgbClr val="0000FF"/>
                </a:solidFill>
                <a:sym typeface="Symbol"/>
              </a:rPr>
              <a:t></a:t>
            </a:r>
            <a:r>
              <a:rPr lang="en-GB" dirty="0" smtClean="0">
                <a:solidFill>
                  <a:srgbClr val="0000FF"/>
                </a:solidFill>
              </a:rPr>
              <a:t> (C</a:t>
            </a:r>
            <a:r>
              <a:rPr lang="en-GB" baseline="-25000" dirty="0" smtClean="0">
                <a:solidFill>
                  <a:srgbClr val="0000FF"/>
                </a:solidFill>
              </a:rPr>
              <a:t>2 </a:t>
            </a:r>
            <a:r>
              <a:rPr lang="en-GB" dirty="0" smtClean="0">
                <a:solidFill>
                  <a:srgbClr val="0000FF"/>
                </a:solidFill>
              </a:rPr>
              <a:t>H</a:t>
            </a:r>
            <a:r>
              <a:rPr lang="en-GB" baseline="-25000" dirty="0" smtClean="0">
                <a:solidFill>
                  <a:srgbClr val="0000FF"/>
                </a:solidFill>
              </a:rPr>
              <a:t>5</a:t>
            </a:r>
            <a:r>
              <a:rPr lang="en-GB" dirty="0" smtClean="0">
                <a:solidFill>
                  <a:srgbClr val="0000FF"/>
                </a:solidFill>
              </a:rPr>
              <a:t>OH(l)) given the following data</a:t>
            </a:r>
            <a:r>
              <a:rPr lang="en-GB" dirty="0" smtClean="0">
                <a:solidFill>
                  <a:srgbClr val="0000FF"/>
                </a:solidFill>
              </a:rPr>
              <a:t>:</a:t>
            </a:r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74423" y="3671024"/>
          <a:ext cx="7912377" cy="213359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37459"/>
                <a:gridCol w="2637459"/>
                <a:gridCol w="2637459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kern="1400" dirty="0">
                          <a:latin typeface="Arial"/>
                          <a:ea typeface="Times New Roman"/>
                          <a:cs typeface="Helvetica"/>
                        </a:rPr>
                        <a:t>compound</a:t>
                      </a:r>
                      <a:endParaRPr lang="en-GB" sz="2800" kern="14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kern="1400" dirty="0" err="1">
                          <a:latin typeface="Arial"/>
                          <a:ea typeface="Times New Roman"/>
                          <a:cs typeface="Helvetica"/>
                          <a:sym typeface="Symbol"/>
                        </a:rPr>
                        <a:t></a:t>
                      </a:r>
                      <a:r>
                        <a:rPr lang="en-GB" sz="2800" kern="1400" dirty="0" err="1">
                          <a:latin typeface="Arial"/>
                          <a:ea typeface="Times New Roman"/>
                          <a:cs typeface="Helvetica"/>
                        </a:rPr>
                        <a:t>H</a:t>
                      </a:r>
                      <a:r>
                        <a:rPr lang="en-GB" sz="2800" kern="1400" baseline="30000" dirty="0" err="1">
                          <a:latin typeface="Arial"/>
                          <a:ea typeface="Times New Roman"/>
                          <a:cs typeface="Helvetica"/>
                          <a:sym typeface="Symbol"/>
                        </a:rPr>
                        <a:t></a:t>
                      </a:r>
                      <a:r>
                        <a:rPr lang="en-GB" sz="2800" kern="1400" baseline="-25000" dirty="0" err="1">
                          <a:latin typeface="Arial"/>
                          <a:ea typeface="Times New Roman"/>
                          <a:cs typeface="Helvetica"/>
                        </a:rPr>
                        <a:t>f</a:t>
                      </a:r>
                      <a:r>
                        <a:rPr lang="en-GB" sz="2800" kern="1400" dirty="0">
                          <a:latin typeface="Arial"/>
                          <a:ea typeface="Times New Roman"/>
                          <a:cs typeface="Helvetica"/>
                        </a:rPr>
                        <a:t> in kJ mol</a:t>
                      </a:r>
                      <a:r>
                        <a:rPr lang="en-GB" sz="2800" kern="1400" baseline="30000" dirty="0">
                          <a:latin typeface="Arial"/>
                          <a:ea typeface="Times New Roman"/>
                          <a:cs typeface="Helvetica"/>
                        </a:rPr>
                        <a:t>-1</a:t>
                      </a:r>
                      <a:endParaRPr lang="en-GB" sz="2800" kern="14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  <a:sym typeface="Symbol"/>
                        </a:rPr>
                        <a:t></a:t>
                      </a: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</a:rPr>
                        <a:t>H</a:t>
                      </a:r>
                      <a:r>
                        <a:rPr lang="en-GB" sz="2800" kern="1400" baseline="30000">
                          <a:latin typeface="Arial"/>
                          <a:ea typeface="Times New Roman"/>
                          <a:cs typeface="Helvetica"/>
                          <a:sym typeface="Symbol"/>
                        </a:rPr>
                        <a:t></a:t>
                      </a:r>
                      <a:r>
                        <a:rPr lang="en-GB" sz="2800" kern="1400" baseline="-25000">
                          <a:latin typeface="Arial"/>
                          <a:ea typeface="Times New Roman"/>
                          <a:cs typeface="Helvetica"/>
                        </a:rPr>
                        <a:t>combustion</a:t>
                      </a: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</a:rPr>
                        <a:t> in kJ mol</a:t>
                      </a:r>
                      <a:r>
                        <a:rPr lang="en-GB" sz="2800" kern="1400" baseline="30000">
                          <a:latin typeface="Arial"/>
                          <a:ea typeface="Times New Roman"/>
                          <a:cs typeface="Helvetica"/>
                        </a:rPr>
                        <a:t>-1</a:t>
                      </a:r>
                      <a:endParaRPr lang="en-GB" sz="2800" kern="1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</a:rPr>
                        <a:t>H</a:t>
                      </a:r>
                      <a:r>
                        <a:rPr lang="en-GB" sz="2800" kern="1400" baseline="-25000">
                          <a:latin typeface="Arial"/>
                          <a:ea typeface="Times New Roman"/>
                          <a:cs typeface="Helvetica"/>
                        </a:rPr>
                        <a:t>2</a:t>
                      </a: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</a:rPr>
                        <a:t>O (l)</a:t>
                      </a:r>
                      <a:endParaRPr lang="en-GB" sz="2800" kern="1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</a:rPr>
                        <a:t>-286</a:t>
                      </a:r>
                      <a:endParaRPr lang="en-GB" sz="2800" kern="1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800" kern="1400"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</a:rPr>
                        <a:t>CO</a:t>
                      </a:r>
                      <a:r>
                        <a:rPr lang="en-GB" sz="2800" kern="1400" baseline="-25000">
                          <a:latin typeface="Arial"/>
                          <a:ea typeface="Times New Roman"/>
                          <a:cs typeface="Helvetica"/>
                        </a:rPr>
                        <a:t>2  </a:t>
                      </a: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</a:rPr>
                        <a:t>(g)</a:t>
                      </a:r>
                      <a:endParaRPr lang="en-GB" sz="2800" kern="1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</a:rPr>
                        <a:t>-394</a:t>
                      </a:r>
                      <a:endParaRPr lang="en-GB" sz="2800" kern="1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800" kern="1400"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</a:rPr>
                        <a:t>C</a:t>
                      </a:r>
                      <a:r>
                        <a:rPr lang="en-GB" sz="2800" kern="1400" baseline="-25000">
                          <a:latin typeface="Arial"/>
                          <a:ea typeface="Times New Roman"/>
                          <a:cs typeface="Helvetica"/>
                        </a:rPr>
                        <a:t>2 </a:t>
                      </a: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</a:rPr>
                        <a:t>H</a:t>
                      </a:r>
                      <a:r>
                        <a:rPr lang="en-GB" sz="2800" kern="1400" baseline="-25000">
                          <a:latin typeface="Arial"/>
                          <a:ea typeface="Times New Roman"/>
                          <a:cs typeface="Helvetica"/>
                        </a:rPr>
                        <a:t>5</a:t>
                      </a:r>
                      <a:r>
                        <a:rPr lang="en-GB" sz="2800" kern="1400">
                          <a:latin typeface="Arial"/>
                          <a:ea typeface="Times New Roman"/>
                          <a:cs typeface="Helvetica"/>
                        </a:rPr>
                        <a:t>OH (l)</a:t>
                      </a:r>
                      <a:endParaRPr lang="en-GB" sz="2800" kern="1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800" kern="1400"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kern="1400" dirty="0">
                          <a:latin typeface="Arial"/>
                          <a:ea typeface="Times New Roman"/>
                          <a:cs typeface="Helvetica"/>
                        </a:rPr>
                        <a:t>-1371</a:t>
                      </a:r>
                      <a:endParaRPr lang="en-GB" sz="2800" kern="14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518318"/>
            <a:ext cx="8448665" cy="59563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Determine enthalpy change for </a:t>
            </a:r>
          </a:p>
          <a:p>
            <a:pPr>
              <a:buNone/>
            </a:pPr>
            <a:r>
              <a:rPr lang="en-US" dirty="0" smtClean="0"/>
              <a:t>               </a:t>
            </a:r>
            <a:r>
              <a:rPr lang="en-US" dirty="0" smtClean="0">
                <a:solidFill>
                  <a:srgbClr val="0000FF"/>
                </a:solidFill>
              </a:rPr>
              <a:t>SO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err="1" smtClean="0">
                <a:solidFill>
                  <a:srgbClr val="0000FF"/>
                </a:solidFill>
              </a:rPr>
              <a:t>g</a:t>
            </a:r>
            <a:r>
              <a:rPr lang="en-US" dirty="0" smtClean="0">
                <a:solidFill>
                  <a:srgbClr val="0000FF"/>
                </a:solidFill>
              </a:rPr>
              <a:t>) + 2H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S (</a:t>
            </a:r>
            <a:r>
              <a:rPr lang="en-US" dirty="0" err="1" smtClean="0">
                <a:solidFill>
                  <a:srgbClr val="0000FF"/>
                </a:solidFill>
              </a:rPr>
              <a:t>g</a:t>
            </a:r>
            <a:r>
              <a:rPr lang="en-US" dirty="0" smtClean="0">
                <a:solidFill>
                  <a:srgbClr val="0000FF"/>
                </a:solidFill>
              </a:rPr>
              <a:t>)  --&gt; 2H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O (</a:t>
            </a:r>
            <a:r>
              <a:rPr lang="en-US" dirty="0" err="1" smtClean="0">
                <a:solidFill>
                  <a:srgbClr val="0000FF"/>
                </a:solidFill>
              </a:rPr>
              <a:t>l</a:t>
            </a:r>
            <a:r>
              <a:rPr lang="en-US" dirty="0" smtClean="0">
                <a:solidFill>
                  <a:srgbClr val="0000FF"/>
                </a:solidFill>
              </a:rPr>
              <a:t>)  + 3S (</a:t>
            </a:r>
            <a:r>
              <a:rPr lang="en-US" dirty="0" err="1" smtClean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>
              <a:buNone/>
            </a:pPr>
            <a:endParaRPr lang="en-US" sz="1514" dirty="0" smtClean="0"/>
          </a:p>
          <a:p>
            <a:r>
              <a:rPr lang="en-US" dirty="0" smtClean="0"/>
              <a:t>Use the following values (all in kJ</a:t>
            </a:r>
            <a:r>
              <a:rPr lang="en-US" dirty="0" smtClean="0"/>
              <a:t>)</a:t>
            </a:r>
          </a:p>
          <a:p>
            <a:pPr lvl="1">
              <a:buFont typeface="Courier New"/>
              <a:buChar char="o"/>
            </a:pPr>
            <a:r>
              <a:rPr lang="en-US" b="1" dirty="0" smtClean="0">
                <a:solidFill>
                  <a:srgbClr val="FF6600"/>
                </a:solidFill>
              </a:rPr>
              <a:t>Standard enthalpy of formation </a:t>
            </a:r>
          </a:p>
          <a:p>
            <a:pPr lvl="2"/>
            <a:r>
              <a:rPr lang="en-US" sz="2800" b="1" dirty="0" smtClean="0">
                <a:solidFill>
                  <a:srgbClr val="FF6600"/>
                </a:solidFill>
              </a:rPr>
              <a:t>H</a:t>
            </a:r>
            <a:r>
              <a:rPr lang="en-US" sz="2800" b="1" baseline="-25000" dirty="0" smtClean="0">
                <a:solidFill>
                  <a:srgbClr val="FF6600"/>
                </a:solidFill>
              </a:rPr>
              <a:t>2</a:t>
            </a:r>
            <a:r>
              <a:rPr lang="en-US" sz="2800" b="1" dirty="0" smtClean="0">
                <a:solidFill>
                  <a:srgbClr val="FF6600"/>
                </a:solidFill>
              </a:rPr>
              <a:t>O(l</a:t>
            </a:r>
            <a:r>
              <a:rPr lang="en-US" sz="2800" b="1" dirty="0" smtClean="0">
                <a:solidFill>
                  <a:srgbClr val="FF6600"/>
                </a:solidFill>
              </a:rPr>
              <a:t>):   - 286</a:t>
            </a:r>
            <a:endParaRPr lang="en-US" sz="2800" b="1" dirty="0" smtClean="0">
              <a:solidFill>
                <a:srgbClr val="FF6600"/>
              </a:solidFill>
            </a:endParaRPr>
          </a:p>
          <a:p>
            <a:pPr lvl="2"/>
            <a:r>
              <a:rPr lang="en-US" sz="2800" b="1" dirty="0" smtClean="0">
                <a:solidFill>
                  <a:srgbClr val="FF6600"/>
                </a:solidFill>
              </a:rPr>
              <a:t>H</a:t>
            </a:r>
            <a:r>
              <a:rPr lang="en-US" sz="2800" b="1" baseline="-25000" dirty="0" smtClean="0">
                <a:solidFill>
                  <a:srgbClr val="FF6600"/>
                </a:solidFill>
              </a:rPr>
              <a:t>2</a:t>
            </a:r>
            <a:r>
              <a:rPr lang="en-US" sz="2800" b="1" dirty="0" smtClean="0">
                <a:solidFill>
                  <a:srgbClr val="FF6600"/>
                </a:solidFill>
              </a:rPr>
              <a:t>S(g</a:t>
            </a:r>
            <a:r>
              <a:rPr lang="en-US" sz="2800" b="1" dirty="0" smtClean="0">
                <a:solidFill>
                  <a:srgbClr val="FF6600"/>
                </a:solidFill>
              </a:rPr>
              <a:t>):   </a:t>
            </a:r>
            <a:r>
              <a:rPr lang="en-US" sz="2800" b="1" dirty="0" smtClean="0">
                <a:solidFill>
                  <a:srgbClr val="FF6600"/>
                </a:solidFill>
              </a:rPr>
              <a:t>- </a:t>
            </a:r>
            <a:r>
              <a:rPr lang="en-US" sz="2800" b="1" dirty="0" smtClean="0">
                <a:solidFill>
                  <a:srgbClr val="FF6600"/>
                </a:solidFill>
              </a:rPr>
              <a:t>20.2</a:t>
            </a:r>
          </a:p>
          <a:p>
            <a:pPr lvl="2">
              <a:buNone/>
            </a:pPr>
            <a:endParaRPr lang="en-US" sz="1400" b="1" dirty="0" smtClean="0">
              <a:solidFill>
                <a:srgbClr val="FF6600"/>
              </a:solidFill>
            </a:endParaRPr>
          </a:p>
          <a:p>
            <a:pPr lvl="1">
              <a:buFont typeface="Courier New"/>
              <a:buChar char="o"/>
            </a:pPr>
            <a:r>
              <a:rPr lang="en-US" b="1" dirty="0" smtClean="0">
                <a:solidFill>
                  <a:srgbClr val="FF6600"/>
                </a:solidFill>
              </a:rPr>
              <a:t>Standard enthalpy of combustion of S (monoclinic) = </a:t>
            </a:r>
            <a:r>
              <a:rPr lang="en-US" b="1" dirty="0" smtClean="0">
                <a:solidFill>
                  <a:srgbClr val="FF6600"/>
                </a:solidFill>
              </a:rPr>
              <a:t>- 297.2kJ</a:t>
            </a:r>
          </a:p>
          <a:p>
            <a:pPr lvl="1">
              <a:buNone/>
            </a:pPr>
            <a:endParaRPr lang="en-US" sz="1200" b="1" dirty="0" smtClean="0">
              <a:solidFill>
                <a:srgbClr val="FF6600"/>
              </a:solidFill>
            </a:endParaRPr>
          </a:p>
          <a:p>
            <a:r>
              <a:rPr lang="en-US" dirty="0" smtClean="0"/>
              <a:t>Add equations and draw an enthalpy cycle.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5279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rgbClr val="0000FF"/>
                          </a:solidFill>
                        </a:rPr>
                        <a:t>SO</a:t>
                      </a:r>
                      <a:r>
                        <a:rPr lang="en-US" sz="2800" b="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2800" b="0" baseline="0" dirty="0" smtClean="0">
                          <a:solidFill>
                            <a:srgbClr val="0000FF"/>
                          </a:solidFill>
                        </a:rPr>
                        <a:t> (</a:t>
                      </a:r>
                      <a:r>
                        <a:rPr lang="en-US" sz="2800" b="0" baseline="0" dirty="0" err="1" smtClean="0">
                          <a:solidFill>
                            <a:srgbClr val="0000FF"/>
                          </a:solidFill>
                        </a:rPr>
                        <a:t>g</a:t>
                      </a:r>
                      <a:r>
                        <a:rPr lang="en-US" sz="2800" b="0" baseline="0" dirty="0" smtClean="0">
                          <a:solidFill>
                            <a:srgbClr val="0000FF"/>
                          </a:solidFill>
                        </a:rPr>
                        <a:t>) </a:t>
                      </a:r>
                      <a:r>
                        <a:rPr lang="en-US" sz="2800" b="0" dirty="0" smtClean="0">
                          <a:solidFill>
                            <a:srgbClr val="0000FF"/>
                          </a:solidFill>
                        </a:rPr>
                        <a:t>  --&gt;    S (</a:t>
                      </a:r>
                      <a:r>
                        <a:rPr lang="en-US" sz="2800" b="0" dirty="0" err="1" smtClean="0">
                          <a:solidFill>
                            <a:srgbClr val="0000FF"/>
                          </a:solidFill>
                        </a:rPr>
                        <a:t>s</a:t>
                      </a:r>
                      <a:r>
                        <a:rPr lang="en-US" sz="2800" b="0" dirty="0" smtClean="0">
                          <a:solidFill>
                            <a:srgbClr val="0000FF"/>
                          </a:solidFill>
                        </a:rPr>
                        <a:t>)    +    O</a:t>
                      </a:r>
                      <a:r>
                        <a:rPr lang="en-US" sz="2800" b="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2800" b="0" dirty="0" smtClean="0">
                          <a:solidFill>
                            <a:srgbClr val="0000FF"/>
                          </a:solidFill>
                        </a:rPr>
                        <a:t> (</a:t>
                      </a:r>
                      <a:r>
                        <a:rPr lang="en-US" sz="2800" b="0" dirty="0" err="1" smtClean="0">
                          <a:solidFill>
                            <a:srgbClr val="0000FF"/>
                          </a:solidFill>
                        </a:rPr>
                        <a:t>g</a:t>
                      </a:r>
                      <a:r>
                        <a:rPr lang="en-US" sz="2800" b="0" dirty="0" smtClean="0">
                          <a:solidFill>
                            <a:srgbClr val="0000FF"/>
                          </a:solidFill>
                        </a:rPr>
                        <a:t>) </a:t>
                      </a:r>
                      <a:r>
                        <a:rPr lang="en-US" sz="2800" b="0" baseline="0" dirty="0" smtClean="0">
                          <a:solidFill>
                            <a:srgbClr val="0000FF"/>
                          </a:solidFill>
                        </a:rPr>
                        <a:t>                               + 297.2</a:t>
                      </a:r>
                      <a:endParaRPr lang="en-US" sz="2800" b="0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en-US" sz="2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2H</a:t>
                      </a:r>
                      <a:r>
                        <a:rPr lang="en-US" sz="280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S (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g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)  --&gt;  2H</a:t>
                      </a:r>
                      <a:r>
                        <a:rPr lang="en-US" sz="280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 (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g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)  +  2S (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s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)                                  + 40.4 </a:t>
                      </a:r>
                    </a:p>
                    <a:p>
                      <a:endParaRPr lang="en-US" sz="2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aseline="0" dirty="0" smtClean="0">
                          <a:solidFill>
                            <a:srgbClr val="0000FF"/>
                          </a:solidFill>
                        </a:rPr>
                        <a:t>2H</a:t>
                      </a:r>
                      <a:r>
                        <a:rPr lang="en-US" sz="280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 (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g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)    + </a:t>
                      </a:r>
                      <a:r>
                        <a:rPr lang="en-US" sz="2800" baseline="0" dirty="0" smtClean="0">
                          <a:solidFill>
                            <a:srgbClr val="0000FF"/>
                          </a:solidFill>
                        </a:rPr>
                        <a:t> O</a:t>
                      </a:r>
                      <a:r>
                        <a:rPr lang="en-US" sz="280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 (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g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)  --&gt; 2H</a:t>
                      </a:r>
                      <a:r>
                        <a:rPr lang="en-US" sz="280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O (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l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)  </a:t>
                      </a:r>
                      <a:r>
                        <a:rPr lang="en-US" sz="2800" baseline="0" dirty="0" smtClean="0">
                          <a:solidFill>
                            <a:srgbClr val="0000FF"/>
                          </a:solidFill>
                        </a:rPr>
                        <a:t>                              -</a:t>
                      </a:r>
                      <a:r>
                        <a:rPr lang="en-US" sz="2800" baseline="0" dirty="0" smtClean="0">
                          <a:solidFill>
                            <a:srgbClr val="0000FF"/>
                          </a:solidFill>
                        </a:rPr>
                        <a:t>572.0</a:t>
                      </a:r>
                      <a:endParaRPr lang="en-US" sz="2800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en-US" sz="2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SO</a:t>
                      </a:r>
                      <a:r>
                        <a:rPr lang="en-US" sz="280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 (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g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) + 2H</a:t>
                      </a:r>
                      <a:r>
                        <a:rPr lang="en-US" sz="280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S (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g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)  --&gt; 2H</a:t>
                      </a:r>
                      <a:r>
                        <a:rPr lang="en-US" sz="280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O (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l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)  + 3S (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s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)                 - 234.4         </a:t>
                      </a:r>
                      <a:endParaRPr lang="en-US" sz="2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221</Words>
  <Application>Microsoft Macintosh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Example using enthalpy of combustion and formation</vt:lpstr>
      <vt:lpstr>Slide 2</vt:lpstr>
      <vt:lpstr>solution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using enthalpy of combustion and formation</dc:title>
  <dc:creator>Client Admin</dc:creator>
  <cp:lastModifiedBy>Client Admin</cp:lastModifiedBy>
  <cp:revision>5</cp:revision>
  <dcterms:created xsi:type="dcterms:W3CDTF">2013-02-26T12:00:26Z</dcterms:created>
  <dcterms:modified xsi:type="dcterms:W3CDTF">2013-02-26T12:29:25Z</dcterms:modified>
</cp:coreProperties>
</file>